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70" r:id="rId6"/>
    <p:sldId id="279" r:id="rId7"/>
    <p:sldId id="280" r:id="rId8"/>
    <p:sldId id="283" r:id="rId9"/>
    <p:sldId id="266" r:id="rId10"/>
    <p:sldId id="258" r:id="rId11"/>
    <p:sldId id="259" r:id="rId12"/>
    <p:sldId id="260" r:id="rId13"/>
    <p:sldId id="261" r:id="rId14"/>
    <p:sldId id="262" r:id="rId15"/>
    <p:sldId id="267"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DF4800-B207-402C-84C5-34DC661E952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250462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F4800-B207-402C-84C5-34DC661E952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32988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F4800-B207-402C-84C5-34DC661E952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379058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F4800-B207-402C-84C5-34DC661E952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323052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F4800-B207-402C-84C5-34DC661E952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341880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DF4800-B207-402C-84C5-34DC661E952C}"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118478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DF4800-B207-402C-84C5-34DC661E952C}"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387289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DF4800-B207-402C-84C5-34DC661E952C}"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201846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F4800-B207-402C-84C5-34DC661E952C}"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194095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F4800-B207-402C-84C5-34DC661E952C}"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284324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F4800-B207-402C-84C5-34DC661E952C}"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600C0-6FE3-412E-B030-BECBB9624169}" type="slidenum">
              <a:rPr lang="en-US" smtClean="0"/>
              <a:t>‹#›</a:t>
            </a:fld>
            <a:endParaRPr lang="en-US"/>
          </a:p>
        </p:txBody>
      </p:sp>
    </p:spTree>
    <p:extLst>
      <p:ext uri="{BB962C8B-B14F-4D97-AF65-F5344CB8AC3E}">
        <p14:creationId xmlns:p14="http://schemas.microsoft.com/office/powerpoint/2010/main" val="191705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F4800-B207-402C-84C5-34DC661E952C}" type="datetimeFigureOut">
              <a:rPr lang="en-US" smtClean="0"/>
              <a:t>3/19/2020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600C0-6FE3-412E-B030-BECBB9624169}" type="slidenum">
              <a:rPr lang="en-US" smtClean="0"/>
              <a:t>‹#›</a:t>
            </a:fld>
            <a:endParaRPr lang="en-US"/>
          </a:p>
        </p:txBody>
      </p:sp>
    </p:spTree>
    <p:extLst>
      <p:ext uri="{BB962C8B-B14F-4D97-AF65-F5344CB8AC3E}">
        <p14:creationId xmlns:p14="http://schemas.microsoft.com/office/powerpoint/2010/main" val="418454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552A1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CCA61DF-69BB-4B5C-85CB-74794D3BAA29}"/>
              </a:ext>
            </a:extLst>
          </p:cNvPr>
          <p:cNvSpPr>
            <a:spLocks noGrp="1"/>
          </p:cNvSpPr>
          <p:nvPr>
            <p:ph type="ctrTitle"/>
          </p:nvPr>
        </p:nvSpPr>
        <p:spPr>
          <a:xfrm>
            <a:off x="393192" y="4767072"/>
            <a:ext cx="4945641" cy="1625210"/>
          </a:xfrm>
        </p:spPr>
        <p:txBody>
          <a:bodyPr vert="horz" lIns="91440" tIns="45720" rIns="91440" bIns="45720" rtlCol="0" anchor="ctr">
            <a:normAutofit/>
          </a:bodyPr>
          <a:lstStyle/>
          <a:p>
            <a:pPr algn="r">
              <a:lnSpc>
                <a:spcPct val="90000"/>
              </a:lnSpc>
            </a:pPr>
            <a:r>
              <a:rPr lang="en-US" b="1">
                <a:solidFill>
                  <a:srgbClr val="FFFFFF"/>
                </a:solidFill>
              </a:rPr>
              <a:t>Tundra  Biome</a:t>
            </a:r>
            <a:endParaRPr lang="en-US">
              <a:solidFill>
                <a:srgbClr val="FFFFFF"/>
              </a:solidFill>
            </a:endParaRPr>
          </a:p>
        </p:txBody>
      </p:sp>
      <p:pic>
        <p:nvPicPr>
          <p:cNvPr id="5" name="Picture 4" descr="A view of a snow covered mountain&#10;&#10;Description automatically generated">
            <a:extLst>
              <a:ext uri="{FF2B5EF4-FFF2-40B4-BE49-F238E27FC236}">
                <a16:creationId xmlns:a16="http://schemas.microsoft.com/office/drawing/2014/main" xmlns="" id="{A6DF0295-9D3A-4266-88F6-0B1AF89287C9}"/>
              </a:ext>
            </a:extLst>
          </p:cNvPr>
          <p:cNvPicPr>
            <a:picLocks noChangeAspect="1"/>
          </p:cNvPicPr>
          <p:nvPr/>
        </p:nvPicPr>
        <p:blipFill rotWithShape="1">
          <a:blip r:embed="rId2">
            <a:extLst>
              <a:ext uri="{28A0092B-C50C-407E-A947-70E740481C1C}">
                <a14:useLocalDpi xmlns:a14="http://schemas.microsoft.com/office/drawing/2010/main" val="0"/>
              </a:ext>
            </a:extLst>
          </a:blip>
          <a:srcRect l="3154" r="-3" b="-3"/>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xmlns="" id="{3FF61D94-EA2B-4605-B2D2-3B640BAAB532}"/>
              </a:ext>
            </a:extLst>
          </p:cNvPr>
          <p:cNvSpPr>
            <a:spLocks noGrp="1"/>
          </p:cNvSpPr>
          <p:nvPr>
            <p:ph type="subTitle" idx="1"/>
          </p:nvPr>
        </p:nvSpPr>
        <p:spPr>
          <a:xfrm>
            <a:off x="6021989" y="917725"/>
            <a:ext cx="2568554" cy="4852362"/>
          </a:xfrm>
        </p:spPr>
        <p:txBody>
          <a:bodyPr vert="horz" lIns="91440" tIns="45720" rIns="91440" bIns="45720" rtlCol="0" anchor="ctr">
            <a:normAutofit/>
          </a:bodyPr>
          <a:lstStyle/>
          <a:p>
            <a:pPr indent="-228600" algn="l">
              <a:lnSpc>
                <a:spcPct val="90000"/>
              </a:lnSpc>
              <a:buFont typeface="Arial" panose="020B0604020202020204" pitchFamily="34" charset="0"/>
              <a:buChar char="•"/>
            </a:pPr>
            <a:r>
              <a:rPr lang="en-US" sz="2600" b="1" dirty="0">
                <a:solidFill>
                  <a:srgbClr val="FFFFFF"/>
                </a:solidFill>
                <a:latin typeface="Times New Roman" panose="02020603050405020304" pitchFamily="18" charset="0"/>
                <a:cs typeface="Times New Roman" panose="02020603050405020304" pitchFamily="18" charset="0"/>
              </a:rPr>
              <a:t>Students Name</a:t>
            </a:r>
          </a:p>
          <a:p>
            <a:pPr indent="-228600" algn="l">
              <a:lnSpc>
                <a:spcPct val="90000"/>
              </a:lnSpc>
              <a:buFont typeface="Arial" panose="020B0604020202020204" pitchFamily="34" charset="0"/>
              <a:buChar char="•"/>
            </a:pPr>
            <a:r>
              <a:rPr lang="en-US" sz="2600" b="1" dirty="0">
                <a:solidFill>
                  <a:srgbClr val="FFFFFF"/>
                </a:solidFill>
              </a:rPr>
              <a:t>Hira Khan</a:t>
            </a:r>
          </a:p>
          <a:p>
            <a:pPr indent="-228600" algn="l">
              <a:lnSpc>
                <a:spcPct val="90000"/>
              </a:lnSpc>
              <a:buFont typeface="Arial" panose="020B0604020202020204" pitchFamily="34" charset="0"/>
              <a:buChar char="•"/>
            </a:pPr>
            <a:r>
              <a:rPr lang="en-US" sz="2600" b="1" dirty="0">
                <a:solidFill>
                  <a:srgbClr val="FFFFFF"/>
                </a:solidFill>
              </a:rPr>
              <a:t>Javeria Ashraf</a:t>
            </a:r>
          </a:p>
          <a:p>
            <a:pPr indent="-228600" algn="l">
              <a:lnSpc>
                <a:spcPct val="90000"/>
              </a:lnSpc>
              <a:buFont typeface="Arial" panose="020B0604020202020204" pitchFamily="34" charset="0"/>
              <a:buChar char="•"/>
            </a:pPr>
            <a:r>
              <a:rPr lang="en-US" sz="2600" b="1" dirty="0" err="1">
                <a:solidFill>
                  <a:srgbClr val="FFFFFF"/>
                </a:solidFill>
              </a:rPr>
              <a:t>Maham</a:t>
            </a:r>
            <a:r>
              <a:rPr lang="en-US" sz="2600" b="1" dirty="0">
                <a:solidFill>
                  <a:srgbClr val="FFFFFF"/>
                </a:solidFill>
              </a:rPr>
              <a:t> Ahsan</a:t>
            </a:r>
          </a:p>
          <a:p>
            <a:pPr indent="-228600" algn="l">
              <a:lnSpc>
                <a:spcPct val="90000"/>
              </a:lnSpc>
              <a:buFont typeface="Arial" panose="020B0604020202020204" pitchFamily="34" charset="0"/>
              <a:buChar char="•"/>
            </a:pPr>
            <a:r>
              <a:rPr lang="en-US" sz="2600" b="1" dirty="0">
                <a:solidFill>
                  <a:srgbClr val="FFFFFF"/>
                </a:solidFill>
              </a:rPr>
              <a:t>Maryam </a:t>
            </a:r>
            <a:r>
              <a:rPr lang="en-US" sz="2600" b="1" dirty="0" err="1">
                <a:solidFill>
                  <a:srgbClr val="FFFFFF"/>
                </a:solidFill>
              </a:rPr>
              <a:t>Azhar</a:t>
            </a:r>
            <a:endParaRPr lang="en-US" sz="2600" b="1" dirty="0">
              <a:solidFill>
                <a:srgbClr val="FFFFFF"/>
              </a:solidFill>
            </a:endParaRPr>
          </a:p>
        </p:txBody>
      </p:sp>
    </p:spTree>
    <p:extLst>
      <p:ext uri="{BB962C8B-B14F-4D97-AF65-F5344CB8AC3E}">
        <p14:creationId xmlns:p14="http://schemas.microsoft.com/office/powerpoint/2010/main" val="379535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4998176"/>
              </p:ext>
            </p:extLst>
          </p:nvPr>
        </p:nvGraphicFramePr>
        <p:xfrm>
          <a:off x="838200" y="304800"/>
          <a:ext cx="7315200" cy="6324600"/>
        </p:xfrm>
        <a:graphic>
          <a:graphicData uri="http://schemas.openxmlformats.org/drawingml/2006/table">
            <a:tbl>
              <a:tblPr firstRow="1" firstCol="1" bandRow="1">
                <a:tableStyleId>{5C22544A-7EE6-4342-B048-85BDC9FD1C3A}</a:tableStyleId>
              </a:tblPr>
              <a:tblGrid>
                <a:gridCol w="512577">
                  <a:extLst>
                    <a:ext uri="{9D8B030D-6E8A-4147-A177-3AD203B41FA5}">
                      <a16:colId xmlns:a16="http://schemas.microsoft.com/office/drawing/2014/main" xmlns="" val="20000"/>
                    </a:ext>
                  </a:extLst>
                </a:gridCol>
                <a:gridCol w="2742284">
                  <a:extLst>
                    <a:ext uri="{9D8B030D-6E8A-4147-A177-3AD203B41FA5}">
                      <a16:colId xmlns:a16="http://schemas.microsoft.com/office/drawing/2014/main" xmlns="" val="20001"/>
                    </a:ext>
                  </a:extLst>
                </a:gridCol>
                <a:gridCol w="4060339">
                  <a:extLst>
                    <a:ext uri="{9D8B030D-6E8A-4147-A177-3AD203B41FA5}">
                      <a16:colId xmlns:a16="http://schemas.microsoft.com/office/drawing/2014/main" xmlns="" val="20002"/>
                    </a:ext>
                  </a:extLst>
                </a:gridCol>
              </a:tblGrid>
              <a:tr h="1524000">
                <a:tc>
                  <a:txBody>
                    <a:bodyPr/>
                    <a:lstStyle/>
                    <a:p>
                      <a:pPr marL="0" marR="0">
                        <a:lnSpc>
                          <a:spcPct val="115000"/>
                        </a:lnSpc>
                        <a:spcBef>
                          <a:spcPts val="0"/>
                        </a:spcBef>
                        <a:spcAft>
                          <a:spcPts val="0"/>
                        </a:spcAft>
                      </a:pPr>
                      <a:r>
                        <a:rPr lang="en-US" sz="2200" dirty="0">
                          <a:effectLst/>
                        </a:rPr>
                        <a:t>5.</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Arctic willow</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568478">
                <a:tc>
                  <a:txBody>
                    <a:bodyPr/>
                    <a:lstStyle/>
                    <a:p>
                      <a:pPr marL="0" marR="0">
                        <a:lnSpc>
                          <a:spcPct val="115000"/>
                        </a:lnSpc>
                        <a:spcBef>
                          <a:spcPts val="0"/>
                        </a:spcBef>
                        <a:spcAft>
                          <a:spcPts val="0"/>
                        </a:spcAft>
                      </a:pPr>
                      <a:r>
                        <a:rPr lang="en-US" sz="2200" dirty="0">
                          <a:effectLst/>
                        </a:rPr>
                        <a:t>6.</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Caribou moss</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631922">
                <a:tc>
                  <a:txBody>
                    <a:bodyPr/>
                    <a:lstStyle/>
                    <a:p>
                      <a:pPr marL="0" marR="0">
                        <a:lnSpc>
                          <a:spcPct val="115000"/>
                        </a:lnSpc>
                        <a:spcBef>
                          <a:spcPts val="0"/>
                        </a:spcBef>
                        <a:spcAft>
                          <a:spcPts val="0"/>
                        </a:spcAft>
                      </a:pPr>
                      <a:r>
                        <a:rPr lang="en-US" sz="2200" dirty="0">
                          <a:effectLst/>
                        </a:rPr>
                        <a:t>7.</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Tufted Saxifrage</a:t>
                      </a:r>
                    </a:p>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600200">
                <a:tc>
                  <a:txBody>
                    <a:bodyPr/>
                    <a:lstStyle/>
                    <a:p>
                      <a:pPr marL="0" marR="0">
                        <a:lnSpc>
                          <a:spcPct val="115000"/>
                        </a:lnSpc>
                        <a:spcBef>
                          <a:spcPts val="0"/>
                        </a:spcBef>
                        <a:spcAft>
                          <a:spcPts val="0"/>
                        </a:spcAft>
                      </a:pPr>
                      <a:r>
                        <a:rPr lang="en-US" sz="2200" dirty="0">
                          <a:effectLst/>
                        </a:rPr>
                        <a:t>8.</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err="1">
                          <a:effectLst/>
                        </a:rPr>
                        <a:t>Pasque</a:t>
                      </a:r>
                      <a:r>
                        <a:rPr lang="en-US" sz="2200" dirty="0">
                          <a:effectLst/>
                        </a:rPr>
                        <a:t> flower</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pic>
        <p:nvPicPr>
          <p:cNvPr id="3076" name="Picture 5" descr="Description: C:\Users\maryam azhar\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12" y="381000"/>
            <a:ext cx="3138488"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6" descr="Description: C:\Users\maryam azhar\Desktop\download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26430"/>
            <a:ext cx="31242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7" descr="Description: C:\Users\maryam azhar\Desktop\download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712" y="3429000"/>
            <a:ext cx="31242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8" descr="Description: C:\Users\maryam azhar\Desktop\download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143500"/>
            <a:ext cx="31242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1068887"/>
              </p:ext>
            </p:extLst>
          </p:nvPr>
        </p:nvGraphicFramePr>
        <p:xfrm>
          <a:off x="609600" y="838200"/>
          <a:ext cx="7620000" cy="5791200"/>
        </p:xfrm>
        <a:graphic>
          <a:graphicData uri="http://schemas.openxmlformats.org/drawingml/2006/table">
            <a:tbl>
              <a:tblPr firstRow="1" firstCol="1" bandRow="1">
                <a:tableStyleId>{5C22544A-7EE6-4342-B048-85BDC9FD1C3A}</a:tableStyleId>
              </a:tblPr>
              <a:tblGrid>
                <a:gridCol w="636152">
                  <a:extLst>
                    <a:ext uri="{9D8B030D-6E8A-4147-A177-3AD203B41FA5}">
                      <a16:colId xmlns:a16="http://schemas.microsoft.com/office/drawing/2014/main" xmlns="" val="20000"/>
                    </a:ext>
                  </a:extLst>
                </a:gridCol>
                <a:gridCol w="2005263">
                  <a:extLst>
                    <a:ext uri="{9D8B030D-6E8A-4147-A177-3AD203B41FA5}">
                      <a16:colId xmlns:a16="http://schemas.microsoft.com/office/drawing/2014/main" xmlns="" val="20001"/>
                    </a:ext>
                  </a:extLst>
                </a:gridCol>
                <a:gridCol w="4978585">
                  <a:extLst>
                    <a:ext uri="{9D8B030D-6E8A-4147-A177-3AD203B41FA5}">
                      <a16:colId xmlns:a16="http://schemas.microsoft.com/office/drawing/2014/main" xmlns="" val="20002"/>
                    </a:ext>
                  </a:extLst>
                </a:gridCol>
              </a:tblGrid>
              <a:tr h="634652">
                <a:tc>
                  <a:txBody>
                    <a:bodyPr/>
                    <a:lstStyle/>
                    <a:p>
                      <a:pPr marL="0" marR="0">
                        <a:lnSpc>
                          <a:spcPct val="115000"/>
                        </a:lnSpc>
                        <a:spcBef>
                          <a:spcPts val="0"/>
                        </a:spcBef>
                        <a:spcAft>
                          <a:spcPts val="0"/>
                        </a:spcAft>
                      </a:pPr>
                      <a:r>
                        <a:rPr lang="en-US" sz="2000" dirty="0" err="1">
                          <a:effectLst/>
                        </a:rPr>
                        <a:t>Sr</a:t>
                      </a: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Fauna Names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Images </a:t>
                      </a:r>
                      <a:endParaRPr lang="en-US" sz="2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824625">
                <a:tc>
                  <a:txBody>
                    <a:bodyPr/>
                    <a:lstStyle/>
                    <a:p>
                      <a:pPr marL="0" marR="0">
                        <a:lnSpc>
                          <a:spcPct val="115000"/>
                        </a:lnSpc>
                        <a:spcBef>
                          <a:spcPts val="0"/>
                        </a:spcBef>
                        <a:spcAft>
                          <a:spcPts val="0"/>
                        </a:spcAft>
                      </a:pPr>
                      <a:r>
                        <a:rPr lang="en-US" sz="2200" dirty="0">
                          <a:effectLst/>
                        </a:rPr>
                        <a:t>1.</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Mountain goat</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1"/>
                  </a:ext>
                </a:extLst>
              </a:tr>
              <a:tr h="1745293">
                <a:tc>
                  <a:txBody>
                    <a:bodyPr/>
                    <a:lstStyle/>
                    <a:p>
                      <a:pPr marL="0" marR="0">
                        <a:lnSpc>
                          <a:spcPct val="115000"/>
                        </a:lnSpc>
                        <a:spcBef>
                          <a:spcPts val="0"/>
                        </a:spcBef>
                        <a:spcAft>
                          <a:spcPts val="0"/>
                        </a:spcAft>
                      </a:pPr>
                      <a:r>
                        <a:rPr lang="en-US" sz="2200" dirty="0">
                          <a:effectLst/>
                        </a:rPr>
                        <a:t>2.</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Caribou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2"/>
                  </a:ext>
                </a:extLst>
              </a:tr>
              <a:tr h="1586630">
                <a:tc>
                  <a:txBody>
                    <a:bodyPr/>
                    <a:lstStyle/>
                    <a:p>
                      <a:pPr marL="0" marR="0">
                        <a:lnSpc>
                          <a:spcPct val="115000"/>
                        </a:lnSpc>
                        <a:spcBef>
                          <a:spcPts val="0"/>
                        </a:spcBef>
                        <a:spcAft>
                          <a:spcPts val="0"/>
                        </a:spcAft>
                      </a:pPr>
                      <a:r>
                        <a:rPr lang="en-US" sz="2200" dirty="0">
                          <a:effectLst/>
                        </a:rPr>
                        <a:t>3.</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Chinchillas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pic>
        <p:nvPicPr>
          <p:cNvPr id="4099" name="Picture 9" descr="Description: C:\Users\maryam azhar\Desktop\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349" y="1676400"/>
            <a:ext cx="375285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0" descr="Description: #14 Caribo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162" y="3429000"/>
            <a:ext cx="3729038" cy="14859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1" descr="Description: #13 Chinchill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212" y="5105400"/>
            <a:ext cx="3709987"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228600" y="197079"/>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List of Fauna in Tundra region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5713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1550950"/>
              </p:ext>
            </p:extLst>
          </p:nvPr>
        </p:nvGraphicFramePr>
        <p:xfrm>
          <a:off x="609600" y="228599"/>
          <a:ext cx="7848600" cy="6229082"/>
        </p:xfrm>
        <a:graphic>
          <a:graphicData uri="http://schemas.openxmlformats.org/drawingml/2006/table">
            <a:tbl>
              <a:tblPr firstRow="1" firstCol="1" bandRow="1">
                <a:tableStyleId>{5C22544A-7EE6-4342-B048-85BDC9FD1C3A}</a:tableStyleId>
              </a:tblPr>
              <a:tblGrid>
                <a:gridCol w="655237">
                  <a:extLst>
                    <a:ext uri="{9D8B030D-6E8A-4147-A177-3AD203B41FA5}">
                      <a16:colId xmlns:a16="http://schemas.microsoft.com/office/drawing/2014/main" xmlns="" val="20000"/>
                    </a:ext>
                  </a:extLst>
                </a:gridCol>
                <a:gridCol w="2065421">
                  <a:extLst>
                    <a:ext uri="{9D8B030D-6E8A-4147-A177-3AD203B41FA5}">
                      <a16:colId xmlns:a16="http://schemas.microsoft.com/office/drawing/2014/main" xmlns="" val="20001"/>
                    </a:ext>
                  </a:extLst>
                </a:gridCol>
                <a:gridCol w="5127942">
                  <a:extLst>
                    <a:ext uri="{9D8B030D-6E8A-4147-A177-3AD203B41FA5}">
                      <a16:colId xmlns:a16="http://schemas.microsoft.com/office/drawing/2014/main" xmlns="" val="20002"/>
                    </a:ext>
                  </a:extLst>
                </a:gridCol>
              </a:tblGrid>
              <a:tr h="1562699">
                <a:tc>
                  <a:txBody>
                    <a:bodyPr/>
                    <a:lstStyle/>
                    <a:p>
                      <a:pPr marL="0" marR="0">
                        <a:lnSpc>
                          <a:spcPct val="115000"/>
                        </a:lnSpc>
                        <a:spcBef>
                          <a:spcPts val="0"/>
                        </a:spcBef>
                        <a:spcAft>
                          <a:spcPts val="0"/>
                        </a:spcAft>
                      </a:pPr>
                      <a:r>
                        <a:rPr lang="en-US" sz="2200" dirty="0">
                          <a:effectLst/>
                        </a:rPr>
                        <a:t>4.</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Marmot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0"/>
                  </a:ext>
                </a:extLst>
              </a:tr>
              <a:tr h="1637702">
                <a:tc>
                  <a:txBody>
                    <a:bodyPr/>
                    <a:lstStyle/>
                    <a:p>
                      <a:pPr marL="0" marR="0">
                        <a:lnSpc>
                          <a:spcPct val="115000"/>
                        </a:lnSpc>
                        <a:spcBef>
                          <a:spcPts val="0"/>
                        </a:spcBef>
                        <a:spcAft>
                          <a:spcPts val="0"/>
                        </a:spcAft>
                      </a:pPr>
                      <a:r>
                        <a:rPr lang="en-US" sz="2200" dirty="0">
                          <a:effectLst/>
                        </a:rPr>
                        <a:t>5.</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Kea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562699">
                <a:tc>
                  <a:txBody>
                    <a:bodyPr/>
                    <a:lstStyle/>
                    <a:p>
                      <a:pPr marL="0" marR="0">
                        <a:lnSpc>
                          <a:spcPct val="115000"/>
                        </a:lnSpc>
                        <a:spcBef>
                          <a:spcPts val="0"/>
                        </a:spcBef>
                        <a:spcAft>
                          <a:spcPts val="0"/>
                        </a:spcAft>
                      </a:pPr>
                      <a:r>
                        <a:rPr lang="en-US" sz="2200" dirty="0">
                          <a:effectLst/>
                        </a:rPr>
                        <a:t>6.</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Lemming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2"/>
                  </a:ext>
                </a:extLst>
              </a:tr>
              <a:tr h="1465982">
                <a:tc>
                  <a:txBody>
                    <a:bodyPr/>
                    <a:lstStyle/>
                    <a:p>
                      <a:pPr marL="0" marR="0">
                        <a:lnSpc>
                          <a:spcPct val="115000"/>
                        </a:lnSpc>
                        <a:spcBef>
                          <a:spcPts val="0"/>
                        </a:spcBef>
                        <a:spcAft>
                          <a:spcPts val="0"/>
                        </a:spcAft>
                      </a:pPr>
                      <a:r>
                        <a:rPr lang="en-US" sz="2200" dirty="0">
                          <a:effectLst/>
                        </a:rPr>
                        <a:t>7.</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err="1">
                          <a:effectLst/>
                        </a:rPr>
                        <a:t>Pika</a:t>
                      </a:r>
                      <a:r>
                        <a:rPr lang="en-US" sz="2200" dirty="0">
                          <a:effectLst/>
                        </a:rPr>
                        <a:t>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pic>
        <p:nvPicPr>
          <p:cNvPr id="5124" name="Picture 12" descr="Description: #12 Marmo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459" y="381000"/>
            <a:ext cx="402114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14" descr="Description: #11 Ke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460" y="1938337"/>
            <a:ext cx="4021140" cy="14366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5" descr="Description: #9 Lemming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199" y="3573463"/>
            <a:ext cx="3962401" cy="1303337"/>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6" descr="Description: #8 Pik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199" y="5029200"/>
            <a:ext cx="3962401" cy="128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1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6704603"/>
              </p:ext>
            </p:extLst>
          </p:nvPr>
        </p:nvGraphicFramePr>
        <p:xfrm>
          <a:off x="685800" y="533400"/>
          <a:ext cx="8053704" cy="5715000"/>
        </p:xfrm>
        <a:graphic>
          <a:graphicData uri="http://schemas.openxmlformats.org/drawingml/2006/table">
            <a:tbl>
              <a:tblPr firstRow="1" firstCol="1" bandRow="1">
                <a:tableStyleId>{5C22544A-7EE6-4342-B048-85BDC9FD1C3A}</a:tableStyleId>
              </a:tblPr>
              <a:tblGrid>
                <a:gridCol w="672360">
                  <a:extLst>
                    <a:ext uri="{9D8B030D-6E8A-4147-A177-3AD203B41FA5}">
                      <a16:colId xmlns:a16="http://schemas.microsoft.com/office/drawing/2014/main" xmlns="" val="20000"/>
                    </a:ext>
                  </a:extLst>
                </a:gridCol>
                <a:gridCol w="2119396">
                  <a:extLst>
                    <a:ext uri="{9D8B030D-6E8A-4147-A177-3AD203B41FA5}">
                      <a16:colId xmlns:a16="http://schemas.microsoft.com/office/drawing/2014/main" xmlns="" val="20001"/>
                    </a:ext>
                  </a:extLst>
                </a:gridCol>
                <a:gridCol w="5261948">
                  <a:extLst>
                    <a:ext uri="{9D8B030D-6E8A-4147-A177-3AD203B41FA5}">
                      <a16:colId xmlns:a16="http://schemas.microsoft.com/office/drawing/2014/main" xmlns="" val="20002"/>
                    </a:ext>
                  </a:extLst>
                </a:gridCol>
              </a:tblGrid>
              <a:tr h="1951844">
                <a:tc>
                  <a:txBody>
                    <a:bodyPr/>
                    <a:lstStyle/>
                    <a:p>
                      <a:pPr marL="0" marR="0">
                        <a:lnSpc>
                          <a:spcPct val="115000"/>
                        </a:lnSpc>
                        <a:spcBef>
                          <a:spcPts val="0"/>
                        </a:spcBef>
                        <a:spcAft>
                          <a:spcPts val="0"/>
                        </a:spcAft>
                      </a:pPr>
                      <a:r>
                        <a:rPr lang="en-US" sz="2200" dirty="0">
                          <a:effectLst/>
                        </a:rPr>
                        <a:t>8.</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Yak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0"/>
                  </a:ext>
                </a:extLst>
              </a:tr>
              <a:tr h="1951844">
                <a:tc>
                  <a:txBody>
                    <a:bodyPr/>
                    <a:lstStyle/>
                    <a:p>
                      <a:pPr marL="0" marR="0">
                        <a:lnSpc>
                          <a:spcPct val="115000"/>
                        </a:lnSpc>
                        <a:spcBef>
                          <a:spcPts val="0"/>
                        </a:spcBef>
                        <a:spcAft>
                          <a:spcPts val="0"/>
                        </a:spcAft>
                      </a:pPr>
                      <a:r>
                        <a:rPr lang="en-US" sz="2200" dirty="0">
                          <a:effectLst/>
                        </a:rPr>
                        <a:t>9.</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Snowy Owl</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1"/>
                  </a:ext>
                </a:extLst>
              </a:tr>
              <a:tr h="1811312">
                <a:tc>
                  <a:txBody>
                    <a:bodyPr/>
                    <a:lstStyle/>
                    <a:p>
                      <a:pPr marL="0" marR="0">
                        <a:lnSpc>
                          <a:spcPct val="115000"/>
                        </a:lnSpc>
                        <a:spcBef>
                          <a:spcPts val="0"/>
                        </a:spcBef>
                        <a:spcAft>
                          <a:spcPts val="0"/>
                        </a:spcAft>
                      </a:pPr>
                      <a:r>
                        <a:rPr lang="en-US" sz="2200" dirty="0">
                          <a:effectLst/>
                        </a:rPr>
                        <a:t>10.</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Antarctic Penguins</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pic>
        <p:nvPicPr>
          <p:cNvPr id="6147" name="Picture 17" descr="Description: #7 Ya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09600"/>
            <a:ext cx="4114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18" descr="Description: #4 Snowy Ow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90800"/>
            <a:ext cx="41148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20" descr="Description: #2 Antarctic Penguin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72000"/>
            <a:ext cx="41148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21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381000"/>
            <a:ext cx="5605629" cy="838200"/>
          </a:xfrm>
        </p:spPr>
        <p:txBody>
          <a:bodyPr>
            <a:normAutofit/>
          </a:bodyPr>
          <a:lstStyle/>
          <a:p>
            <a:r>
              <a:rPr lang="en-US" sz="3850" dirty="0">
                <a:latin typeface="Times New Roman" panose="02020603050405020304" pitchFamily="18" charset="0"/>
                <a:cs typeface="Times New Roman" panose="02020603050405020304" pitchFamily="18" charset="0"/>
              </a:rPr>
              <a:t>Human Impacts </a:t>
            </a:r>
          </a:p>
        </p:txBody>
      </p:sp>
      <p:sp>
        <p:nvSpPr>
          <p:cNvPr id="3" name="Content Placeholder 2"/>
          <p:cNvSpPr>
            <a:spLocks noGrp="1"/>
          </p:cNvSpPr>
          <p:nvPr>
            <p:ph idx="1"/>
          </p:nvPr>
        </p:nvSpPr>
        <p:spPr>
          <a:xfrm>
            <a:off x="852321" y="1219200"/>
            <a:ext cx="5033221" cy="5486399"/>
          </a:xfrm>
        </p:spPr>
        <p:txBody>
          <a:bodyPr anchor="ctr">
            <a:noAutofit/>
          </a:bodyPr>
          <a:lstStyle/>
          <a:p>
            <a:pPr algn="just">
              <a:lnSpc>
                <a:spcPct val="90000"/>
              </a:lnSpc>
            </a:pPr>
            <a:r>
              <a:rPr lang="en-US" sz="1600" b="1" dirty="0">
                <a:latin typeface="Times New Roman" panose="02020603050405020304" pitchFamily="18" charset="0"/>
                <a:cs typeface="Times New Roman" panose="02020603050405020304" pitchFamily="18" charset="0"/>
              </a:rPr>
              <a:t>Hunting</a:t>
            </a:r>
          </a:p>
          <a:p>
            <a:pPr marL="0" indent="0" algn="just">
              <a:lnSpc>
                <a:spcPct val="90000"/>
              </a:lnSpc>
              <a:buNone/>
            </a:pPr>
            <a:r>
              <a:rPr lang="en-US" sz="1600" dirty="0">
                <a:latin typeface="Times New Roman" panose="02020603050405020304" pitchFamily="18" charset="0"/>
                <a:cs typeface="Times New Roman" panose="02020603050405020304" pitchFamily="18" charset="0"/>
              </a:rPr>
              <a:t>Native people lived in world’s tundra for thousands of years. They practice a primitive form of survival by hunting for all of their food including birds, seals, walrus and whales.</a:t>
            </a:r>
          </a:p>
          <a:p>
            <a:pPr algn="just">
              <a:lnSpc>
                <a:spcPct val="90000"/>
              </a:lnSpc>
            </a:pPr>
            <a:r>
              <a:rPr lang="en-US" sz="1600" b="1" dirty="0">
                <a:latin typeface="Times New Roman" panose="02020603050405020304" pitchFamily="18" charset="0"/>
                <a:cs typeface="Times New Roman" panose="02020603050405020304" pitchFamily="18" charset="0"/>
              </a:rPr>
              <a:t>Over Development</a:t>
            </a:r>
          </a:p>
          <a:p>
            <a:pPr marL="0" indent="0" algn="just">
              <a:lnSpc>
                <a:spcPct val="90000"/>
              </a:lnSpc>
              <a:buNone/>
            </a:pPr>
            <a:r>
              <a:rPr lang="en-US" sz="1600" dirty="0">
                <a:latin typeface="Times New Roman" panose="02020603050405020304" pitchFamily="18" charset="0"/>
                <a:cs typeface="Times New Roman" panose="02020603050405020304" pitchFamily="18" charset="0"/>
              </a:rPr>
              <a:t> Construction of residences and other structures, as well as through the development of ski resorts, mines, and roads. </a:t>
            </a:r>
          </a:p>
          <a:p>
            <a:pPr algn="just">
              <a:lnSpc>
                <a:spcPct val="90000"/>
              </a:lnSpc>
            </a:pPr>
            <a:r>
              <a:rPr lang="en-US" sz="1600" b="1" dirty="0">
                <a:latin typeface="Times New Roman" panose="02020603050405020304" pitchFamily="18" charset="0"/>
                <a:cs typeface="Times New Roman" panose="02020603050405020304" pitchFamily="18" charset="0"/>
              </a:rPr>
              <a:t>Oil drilling</a:t>
            </a:r>
          </a:p>
          <a:p>
            <a:pPr marL="0" indent="0" algn="just">
              <a:lnSpc>
                <a:spcPct val="90000"/>
              </a:lnSpc>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Mining and oil drilling take the land away from the animals in the tundra because of the noise the machines make.</a:t>
            </a:r>
          </a:p>
          <a:p>
            <a:pPr algn="just">
              <a:lnSpc>
                <a:spcPct val="90000"/>
              </a:lnSpc>
            </a:pPr>
            <a:r>
              <a:rPr lang="en-US" sz="1600" b="1" dirty="0">
                <a:latin typeface="Times New Roman" panose="02020603050405020304" pitchFamily="18" charset="0"/>
                <a:cs typeface="Times New Roman" panose="02020603050405020304" pitchFamily="18" charset="0"/>
              </a:rPr>
              <a:t>Global warming</a:t>
            </a:r>
          </a:p>
          <a:p>
            <a:pPr marL="0" indent="0" algn="just">
              <a:lnSpc>
                <a:spcPct val="90000"/>
              </a:lnSpc>
              <a:buNone/>
            </a:pP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Increased shrub growth, driven by recent and future warming in the arctic, could cause more warming in tundra ecosystems and for the planet as a whole. Taller shrubs prevent the snow from reflecting heat from the sun back into space, warming earth surface.</a:t>
            </a:r>
          </a:p>
          <a:p>
            <a:pPr algn="just">
              <a:lnSpc>
                <a:spcPct val="90000"/>
              </a:lnSpc>
            </a:pPr>
            <a:r>
              <a:rPr lang="en-US" sz="1600" b="1" dirty="0">
                <a:latin typeface="Times New Roman" panose="02020603050405020304" pitchFamily="18" charset="0"/>
                <a:cs typeface="Times New Roman" panose="02020603050405020304" pitchFamily="18" charset="0"/>
              </a:rPr>
              <a:t>Air Pollution</a:t>
            </a:r>
          </a:p>
          <a:p>
            <a:pPr marL="0" indent="0" algn="just">
              <a:lnSpc>
                <a:spcPct val="90000"/>
              </a:lnSpc>
              <a:buNone/>
            </a:pPr>
            <a:r>
              <a:rPr lang="en-US" sz="1600" b="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oxic mercury sent into the atmosphere by coal burning and industrial activity, is accumulating in Arctic Tundra, threating both humans and animals who live in the region.</a:t>
            </a:r>
            <a:endParaRPr lang="en-US" sz="1600" b="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Rainy scene">
            <a:extLst>
              <a:ext uri="{FF2B5EF4-FFF2-40B4-BE49-F238E27FC236}">
                <a16:creationId xmlns:a16="http://schemas.microsoft.com/office/drawing/2014/main" xmlns="" id="{474125D0-D276-4E40-9161-6FAF1416AF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40448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sz="3700">
                <a:solidFill>
                  <a:srgbClr val="FFFFFF"/>
                </a:solidFill>
                <a:latin typeface="Times New Roman" panose="02020603050405020304" pitchFamily="18" charset="0"/>
                <a:cs typeface="Times New Roman" panose="02020603050405020304" pitchFamily="18" charset="0"/>
              </a:rPr>
              <a:t>Conclusion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lgn="just">
              <a:lnSpc>
                <a:spcPct val="90000"/>
              </a:lnSpc>
            </a:pPr>
            <a:r>
              <a:rPr lang="en-US" sz="2500" dirty="0">
                <a:latin typeface="Times New Roman" panose="02020603050405020304" pitchFamily="18" charset="0"/>
                <a:cs typeface="Times New Roman" panose="02020603050405020304" pitchFamily="18" charset="0"/>
              </a:rPr>
              <a:t>The Tundra is a very unique biome. Tundra contributes to global biodiversity in a unique way. It is known for its genetic biodiversity. Many plants and animals have adaptations to survive in the harsh cold environment. It is essential that we protect this biome, not only because of the unique species of plants and animals, but also because of the greenhouse gases. Scientists have widely believed that the tundra always soaked up more carbon dioxide than it emitted.</a:t>
            </a:r>
          </a:p>
        </p:txBody>
      </p:sp>
    </p:spTree>
    <p:extLst>
      <p:ext uri="{BB962C8B-B14F-4D97-AF65-F5344CB8AC3E}">
        <p14:creationId xmlns:p14="http://schemas.microsoft.com/office/powerpoint/2010/main" val="208542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DAD86CA-8235-409B-982B-5E7A033E2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9F234FBA-3501-47B4-AE0C-AA4AFBC8F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B5EF893B-0491-416E-9D33-BADE96007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flower&#10;&#10;Description automatically generated">
            <a:extLst>
              <a:ext uri="{FF2B5EF4-FFF2-40B4-BE49-F238E27FC236}">
                <a16:creationId xmlns:a16="http://schemas.microsoft.com/office/drawing/2014/main" xmlns="" id="{9F9CF20E-1A82-4FE7-A370-D2F8E3D5F7F3}"/>
              </a:ext>
            </a:extLst>
          </p:cNvPr>
          <p:cNvPicPr>
            <a:picLocks noChangeAspect="1"/>
          </p:cNvPicPr>
          <p:nvPr/>
        </p:nvPicPr>
        <p:blipFill rotWithShape="1">
          <a:blip r:embed="rId2">
            <a:extLst>
              <a:ext uri="{28A0092B-C50C-407E-A947-70E740481C1C}">
                <a14:useLocalDpi xmlns:a14="http://schemas.microsoft.com/office/drawing/2010/main" val="0"/>
              </a:ext>
            </a:extLst>
          </a:blip>
          <a:srcRect t="649" r="1" b="4458"/>
          <a:stretch/>
        </p:blipFill>
        <p:spPr>
          <a:xfrm>
            <a:off x="628650" y="754148"/>
            <a:ext cx="7886700" cy="4995575"/>
          </a:xfrm>
          <a:prstGeom prst="rect">
            <a:avLst/>
          </a:prstGeom>
        </p:spPr>
      </p:pic>
      <p:cxnSp>
        <p:nvCxnSpPr>
          <p:cNvPr id="14" name="Straight Connector 13">
            <a:extLst>
              <a:ext uri="{FF2B5EF4-FFF2-40B4-BE49-F238E27FC236}">
                <a16:creationId xmlns:a16="http://schemas.microsoft.com/office/drawing/2014/main" xmlns="" id="{469F4FF8-F8B0-4630-BA1B-0D8B324CD5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00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5E254F1-F450-4CB1-BFB0-45FDFAF5FA5B}"/>
              </a:ext>
            </a:extLst>
          </p:cNvPr>
          <p:cNvSpPr>
            <a:spLocks noGrp="1"/>
          </p:cNvSpPr>
          <p:nvPr>
            <p:ph type="title"/>
          </p:nvPr>
        </p:nvSpPr>
        <p:spPr>
          <a:xfrm>
            <a:off x="628650" y="963877"/>
            <a:ext cx="2620771" cy="4930246"/>
          </a:xfrm>
        </p:spPr>
        <p:txBody>
          <a:bodyPr>
            <a:normAutofit/>
          </a:bodyPr>
          <a:lstStyle/>
          <a:p>
            <a:pPr algn="r"/>
            <a:r>
              <a:rPr lang="en-US" sz="3400" b="1">
                <a:solidFill>
                  <a:schemeClr val="accent1"/>
                </a:solidFill>
                <a:latin typeface="Times New Roman" panose="02020603050405020304" pitchFamily="18" charset="0"/>
                <a:cs typeface="Times New Roman" panose="02020603050405020304" pitchFamily="18" charset="0"/>
              </a:rPr>
              <a:t>Introduction</a:t>
            </a:r>
          </a:p>
        </p:txBody>
      </p:sp>
      <p:cxnSp>
        <p:nvCxnSpPr>
          <p:cNvPr id="2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496149C-43C0-428B-B7DE-93B7F0ACF527}"/>
              </a:ext>
            </a:extLst>
          </p:cNvPr>
          <p:cNvSpPr>
            <a:spLocks noGrp="1"/>
          </p:cNvSpPr>
          <p:nvPr>
            <p:ph idx="1"/>
          </p:nvPr>
        </p:nvSpPr>
        <p:spPr>
          <a:xfrm>
            <a:off x="3732023" y="963877"/>
            <a:ext cx="4783327" cy="4930246"/>
          </a:xfrm>
        </p:spPr>
        <p:txBody>
          <a:bodyPr anchor="ctr">
            <a:normAutofit lnSpcReduction="10000"/>
          </a:bodyPr>
          <a:lstStyle/>
          <a:p>
            <a:pPr marL="0" indent="0">
              <a:buNone/>
            </a:pPr>
            <a:endParaRPr lang="en-US" sz="2100" dirty="0"/>
          </a:p>
          <a:p>
            <a:r>
              <a:rPr lang="en-US" sz="2400" dirty="0">
                <a:latin typeface="Times New Roman" panose="02020603050405020304" pitchFamily="18" charset="0"/>
                <a:cs typeface="Times New Roman" panose="02020603050405020304" pitchFamily="18" charset="0"/>
              </a:rPr>
              <a:t>The word tundra is derived from a Finnish word “</a:t>
            </a:r>
            <a:r>
              <a:rPr lang="en-US" sz="2400" b="1" dirty="0" err="1">
                <a:latin typeface="Times New Roman" panose="02020603050405020304" pitchFamily="18" charset="0"/>
                <a:cs typeface="Times New Roman" panose="02020603050405020304" pitchFamily="18" charset="0"/>
              </a:rPr>
              <a:t>tunturi</a:t>
            </a:r>
            <a:r>
              <a:rPr lang="en-US" sz="2400" dirty="0">
                <a:latin typeface="Times New Roman" panose="02020603050405020304" pitchFamily="18" charset="0"/>
                <a:cs typeface="Times New Roman" panose="02020603050405020304" pitchFamily="18" charset="0"/>
              </a:rPr>
              <a:t>” which means “ </a:t>
            </a:r>
            <a:r>
              <a:rPr lang="en-US" sz="2400" b="1" dirty="0">
                <a:latin typeface="Times New Roman" panose="02020603050405020304" pitchFamily="18" charset="0"/>
                <a:cs typeface="Times New Roman" panose="02020603050405020304" pitchFamily="18" charset="0"/>
              </a:rPr>
              <a:t>a treeless plain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Tundra biome is </a:t>
            </a:r>
            <a:r>
              <a:rPr lang="en-US" sz="2400" b="1" dirty="0">
                <a:latin typeface="Times New Roman" panose="02020603050405020304" pitchFamily="18" charset="0"/>
                <a:cs typeface="Times New Roman" panose="02020603050405020304" pitchFamily="18" charset="0"/>
              </a:rPr>
              <a:t>the coldest</a:t>
            </a:r>
            <a:r>
              <a:rPr lang="en-US" sz="2400" dirty="0">
                <a:latin typeface="Times New Roman" panose="02020603050405020304" pitchFamily="18" charset="0"/>
                <a:cs typeface="Times New Roman" panose="02020603050405020304" pitchFamily="18" charset="0"/>
              </a:rPr>
              <a:t> of all five world biomes.</a:t>
            </a:r>
          </a:p>
          <a:p>
            <a:r>
              <a:rPr lang="en-US" sz="2400" dirty="0">
                <a:latin typeface="Times New Roman" panose="02020603050405020304" pitchFamily="18" charset="0"/>
                <a:cs typeface="Times New Roman" panose="02020603050405020304" pitchFamily="18" charset="0"/>
              </a:rPr>
              <a:t>Tundra’s cover about </a:t>
            </a:r>
            <a:r>
              <a:rPr lang="en-US" sz="2400" b="1" dirty="0">
                <a:latin typeface="Times New Roman" panose="02020603050405020304" pitchFamily="18" charset="0"/>
                <a:cs typeface="Times New Roman" panose="02020603050405020304" pitchFamily="18" charset="0"/>
              </a:rPr>
              <a:t>one-fifth</a:t>
            </a:r>
            <a:r>
              <a:rPr lang="en-US" sz="2400" dirty="0">
                <a:latin typeface="Times New Roman" panose="02020603050405020304" pitchFamily="18" charset="0"/>
                <a:cs typeface="Times New Roman" panose="02020603050405020304" pitchFamily="18" charset="0"/>
              </a:rPr>
              <a:t> of Earth's land surface.</a:t>
            </a:r>
          </a:p>
          <a:p>
            <a:r>
              <a:rPr lang="en-US" sz="2400" dirty="0">
                <a:latin typeface="Times New Roman" panose="02020603050405020304" pitchFamily="18" charset="0"/>
                <a:cs typeface="Times New Roman" panose="02020603050405020304" pitchFamily="18" charset="0"/>
              </a:rPr>
              <a:t>There is very low diversity.</a:t>
            </a:r>
          </a:p>
          <a:p>
            <a:r>
              <a:rPr lang="en-US" sz="2400" dirty="0">
                <a:latin typeface="Times New Roman" panose="02020603050405020304" pitchFamily="18" charset="0"/>
                <a:cs typeface="Times New Roman" panose="02020603050405020304" pitchFamily="18" charset="0"/>
              </a:rPr>
              <a:t>The vegetation structure is simple</a:t>
            </a:r>
          </a:p>
          <a:p>
            <a:r>
              <a:rPr lang="en-US" sz="2400" dirty="0">
                <a:latin typeface="Times New Roman" panose="02020603050405020304" pitchFamily="18" charset="0"/>
                <a:cs typeface="Times New Roman" panose="02020603050405020304" pitchFamily="18" charset="0"/>
              </a:rPr>
              <a:t>The nutrient and energy here is in the form of dead and organic material.</a:t>
            </a:r>
          </a:p>
          <a:p>
            <a:endParaRPr lang="en-US" sz="2400" dirty="0"/>
          </a:p>
          <a:p>
            <a:endParaRPr lang="en-U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1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DA70A1B-F7BB-447D-A32A-C48ECEC0D649}"/>
              </a:ext>
            </a:extLst>
          </p:cNvPr>
          <p:cNvSpPr>
            <a:spLocks noGrp="1"/>
          </p:cNvSpPr>
          <p:nvPr>
            <p:ph type="title"/>
          </p:nvPr>
        </p:nvSpPr>
        <p:spPr>
          <a:xfrm>
            <a:off x="783771" y="1336329"/>
            <a:ext cx="2919549" cy="4382588"/>
          </a:xfrm>
        </p:spPr>
        <p:txBody>
          <a:bodyPr anchor="ctr">
            <a:normAutofit/>
          </a:bodyPr>
          <a:lstStyle/>
          <a:p>
            <a:r>
              <a:rPr lang="en-US" sz="4700" b="1" dirty="0">
                <a:latin typeface="Times New Roman" panose="02020603050405020304" pitchFamily="18" charset="0"/>
                <a:cs typeface="Times New Roman" panose="02020603050405020304" pitchFamily="18" charset="0"/>
              </a:rPr>
              <a:t>Types of Tundra</a:t>
            </a:r>
          </a:p>
        </p:txBody>
      </p:sp>
      <p:grpSp>
        <p:nvGrpSpPr>
          <p:cNvPr id="24" name="Group 23">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3163461"/>
            <a:ext cx="548639" cy="673460"/>
            <a:chOff x="3940602" y="308034"/>
            <a:chExt cx="2116791" cy="3428999"/>
          </a:xfrm>
          <a:solidFill>
            <a:schemeClr val="accent4"/>
          </a:solidFill>
        </p:grpSpPr>
        <p:sp>
          <p:nvSpPr>
            <p:cNvPr id="25" name="Rectangle 24">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21A4FE8-1207-49ED-B3BA-ACCF34AB5FCA}"/>
              </a:ext>
            </a:extLst>
          </p:cNvPr>
          <p:cNvSpPr>
            <a:spLocks noGrp="1"/>
          </p:cNvSpPr>
          <p:nvPr>
            <p:ph idx="1"/>
          </p:nvPr>
        </p:nvSpPr>
        <p:spPr>
          <a:xfrm>
            <a:off x="4572000" y="1336329"/>
            <a:ext cx="3945636" cy="4382588"/>
          </a:xfrm>
        </p:spPr>
        <p:txBody>
          <a:bodyPr anchor="ctr">
            <a:normAutofit/>
          </a:bodyPr>
          <a:lstStyle/>
          <a:p>
            <a:pPr algn="just"/>
            <a:r>
              <a:rPr lang="en-US" sz="2200" b="1" dirty="0">
                <a:latin typeface="Times New Roman" panose="02020603050405020304" pitchFamily="18" charset="0"/>
                <a:cs typeface="Times New Roman" panose="02020603050405020304" pitchFamily="18" charset="0"/>
              </a:rPr>
              <a:t>The Arctic Tundra</a:t>
            </a:r>
          </a:p>
          <a:p>
            <a:pPr marL="0" indent="0" algn="just">
              <a:buNone/>
            </a:pPr>
            <a:r>
              <a:rPr lang="en-US" sz="2000" dirty="0">
                <a:latin typeface="Times New Roman" panose="02020603050405020304" pitchFamily="18" charset="0"/>
                <a:cs typeface="Times New Roman" panose="02020603050405020304" pitchFamily="18" charset="0"/>
              </a:rPr>
              <a:t>In the Arctic soil is always frozen, so large pools of water form on top of the ground. Arctic Tundra’s are found in the </a:t>
            </a:r>
            <a:r>
              <a:rPr lang="en-US" sz="2000" b="1" dirty="0">
                <a:latin typeface="Times New Roman" panose="02020603050405020304" pitchFamily="18" charset="0"/>
                <a:cs typeface="Times New Roman" panose="02020603050405020304" pitchFamily="18" charset="0"/>
              </a:rPr>
              <a:t>Northern Hemisphere</a:t>
            </a:r>
            <a:r>
              <a:rPr lang="en-US" sz="2000" dirty="0">
                <a:latin typeface="Times New Roman" panose="02020603050405020304" pitchFamily="18" charset="0"/>
                <a:cs typeface="Times New Roman" panose="02020603050405020304" pitchFamily="18" charset="0"/>
              </a:rPr>
              <a:t>.</a:t>
            </a:r>
          </a:p>
          <a:p>
            <a:pPr algn="just"/>
            <a:r>
              <a:rPr lang="en-US" sz="2200" b="1" dirty="0">
                <a:latin typeface="Times New Roman" panose="02020603050405020304" pitchFamily="18" charset="0"/>
                <a:cs typeface="Times New Roman" panose="02020603050405020304" pitchFamily="18" charset="0"/>
              </a:rPr>
              <a:t>The Alpine Tundra</a:t>
            </a:r>
          </a:p>
          <a:p>
            <a:pPr marL="0" indent="0" algn="just">
              <a:buNone/>
            </a:pPr>
            <a:r>
              <a:rPr lang="en-US" sz="2000" dirty="0">
                <a:latin typeface="Times New Roman" panose="02020603050405020304" pitchFamily="18" charset="0"/>
                <a:cs typeface="Times New Roman" panose="02020603050405020304" pitchFamily="18" charset="0"/>
              </a:rPr>
              <a:t>Even though temperatures can drop to </a:t>
            </a:r>
            <a:r>
              <a:rPr lang="en-US" sz="2000" b="1" dirty="0">
                <a:latin typeface="Times New Roman" panose="02020603050405020304" pitchFamily="18" charset="0"/>
                <a:cs typeface="Times New Roman" panose="02020603050405020304" pitchFamily="18" charset="0"/>
              </a:rPr>
              <a:t>freezing</a:t>
            </a:r>
            <a:r>
              <a:rPr lang="en-US" sz="2000" dirty="0">
                <a:latin typeface="Times New Roman" panose="02020603050405020304" pitchFamily="18" charset="0"/>
                <a:cs typeface="Times New Roman" panose="02020603050405020304" pitchFamily="18" charset="0"/>
              </a:rPr>
              <a:t> in an Alpine Tundra, the soil is still able to </a:t>
            </a:r>
            <a:r>
              <a:rPr lang="en-US" sz="2000" b="1" dirty="0">
                <a:latin typeface="Times New Roman" panose="02020603050405020304" pitchFamily="18" charset="0"/>
                <a:cs typeface="Times New Roman" panose="02020603050405020304" pitchFamily="18" charset="0"/>
              </a:rPr>
              <a:t>drain water</a:t>
            </a:r>
            <a:r>
              <a:rPr lang="en-US" sz="2000" dirty="0">
                <a:latin typeface="Times New Roman" panose="02020603050405020304" pitchFamily="18" charset="0"/>
                <a:cs typeface="Times New Roman" panose="02020603050405020304" pitchFamily="18" charset="0"/>
              </a:rPr>
              <a:t>. Alpine Tundra’s are found on mountains all over the world at such a high altitude that trees cannot grow.</a:t>
            </a:r>
          </a:p>
          <a:p>
            <a:pPr marL="0" indent="0">
              <a:buNone/>
            </a:pPr>
            <a:endParaRPr lang="en-US" sz="1700" dirty="0"/>
          </a:p>
        </p:txBody>
      </p:sp>
    </p:spTree>
    <p:extLst>
      <p:ext uri="{BB962C8B-B14F-4D97-AF65-F5344CB8AC3E}">
        <p14:creationId xmlns:p14="http://schemas.microsoft.com/office/powerpoint/2010/main" val="166491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47"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50">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575484FC-628A-4823-BDF1-4AD02D4694A5}"/>
              </a:ext>
            </a:extLst>
          </p:cNvPr>
          <p:cNvSpPr>
            <a:spLocks noGrp="1"/>
          </p:cNvSpPr>
          <p:nvPr>
            <p:ph type="title"/>
          </p:nvPr>
        </p:nvSpPr>
        <p:spPr>
          <a:xfrm>
            <a:off x="785460" y="759805"/>
            <a:ext cx="7729890" cy="1325563"/>
          </a:xfrm>
        </p:spPr>
        <p:txBody>
          <a:bodyPr>
            <a:normAutofit/>
          </a:bodyPr>
          <a:lstStyle/>
          <a:p>
            <a:r>
              <a:rPr lang="en-US" sz="3500" b="1">
                <a:solidFill>
                  <a:srgbClr val="FFFFFF"/>
                </a:solidFill>
                <a:latin typeface="Times New Roman" panose="02020603050405020304" pitchFamily="18" charset="0"/>
                <a:cs typeface="Times New Roman" panose="02020603050405020304" pitchFamily="18" charset="0"/>
              </a:rPr>
              <a:t>Location</a:t>
            </a:r>
          </a:p>
        </p:txBody>
      </p:sp>
      <p:sp>
        <p:nvSpPr>
          <p:cNvPr id="10" name="Content Placeholder 9">
            <a:extLst>
              <a:ext uri="{FF2B5EF4-FFF2-40B4-BE49-F238E27FC236}">
                <a16:creationId xmlns:a16="http://schemas.microsoft.com/office/drawing/2014/main" xmlns="" id="{298FAD2C-19B1-4278-89EE-411A52FF8D5C}"/>
              </a:ext>
            </a:extLst>
          </p:cNvPr>
          <p:cNvSpPr>
            <a:spLocks noGrp="1"/>
          </p:cNvSpPr>
          <p:nvPr>
            <p:ph idx="1"/>
          </p:nvPr>
        </p:nvSpPr>
        <p:spPr>
          <a:xfrm>
            <a:off x="1068678" y="2494450"/>
            <a:ext cx="3040158" cy="3563159"/>
          </a:xfrm>
        </p:spPr>
        <p:txBody>
          <a:bodyPr>
            <a:normAutofit/>
          </a:bodyPr>
          <a:lstStyle/>
          <a:p>
            <a:pPr marL="0" indent="0">
              <a:buNone/>
            </a:pP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The Tundra is located in;  Greenland, Alaska, Northern Canada, Northern Scandinavia, Northern Siberia and Russia.</a:t>
            </a:r>
          </a:p>
          <a:p>
            <a:r>
              <a:rPr lang="en-US" sz="2100" dirty="0">
                <a:latin typeface="Times New Roman" panose="02020603050405020304" pitchFamily="18" charset="0"/>
                <a:cs typeface="Times New Roman" panose="02020603050405020304" pitchFamily="18" charset="0"/>
              </a:rPr>
              <a:t>Near the North pole between 60⁰ and 75⁰ latitude.</a:t>
            </a:r>
          </a:p>
          <a:p>
            <a:endParaRPr lang="en-US" sz="2100" dirty="0"/>
          </a:p>
          <a:p>
            <a:endParaRPr lang="en-US" sz="2100" dirty="0"/>
          </a:p>
          <a:p>
            <a:endParaRPr lang="en-US" sz="2100" dirty="0"/>
          </a:p>
        </p:txBody>
      </p:sp>
      <p:pic>
        <p:nvPicPr>
          <p:cNvPr id="3" name="Picture 2">
            <a:extLst>
              <a:ext uri="{FF2B5EF4-FFF2-40B4-BE49-F238E27FC236}">
                <a16:creationId xmlns:a16="http://schemas.microsoft.com/office/drawing/2014/main" xmlns="" id="{FB32314C-AB59-4EC2-9F23-F08CF51AFA39}"/>
              </a:ext>
            </a:extLst>
          </p:cNvPr>
          <p:cNvPicPr>
            <a:picLocks noChangeAspect="1"/>
          </p:cNvPicPr>
          <p:nvPr/>
        </p:nvPicPr>
        <p:blipFill>
          <a:blip r:embed="rId2"/>
          <a:stretch>
            <a:fillRect/>
          </a:stretch>
        </p:blipFill>
        <p:spPr>
          <a:xfrm>
            <a:off x="4108836" y="2667000"/>
            <a:ext cx="4555025" cy="3555285"/>
          </a:xfrm>
          <a:prstGeom prst="rect">
            <a:avLst/>
          </a:prstGeom>
        </p:spPr>
      </p:pic>
    </p:spTree>
    <p:extLst>
      <p:ext uri="{BB962C8B-B14F-4D97-AF65-F5344CB8AC3E}">
        <p14:creationId xmlns:p14="http://schemas.microsoft.com/office/powerpoint/2010/main" val="74765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Times New Roman" panose="02020603050405020304" pitchFamily="18" charset="0"/>
                <a:cs typeface="Times New Roman" panose="02020603050405020304" pitchFamily="18" charset="0"/>
              </a:rPr>
              <a:t>Limiting Factors</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6"/>
            <a:ext cx="4783327" cy="5436923"/>
          </a:xfrm>
        </p:spPr>
        <p:txBody>
          <a:bodyPr anchor="ctr">
            <a:normAutofit fontScale="92500"/>
          </a:bodyPr>
          <a:lstStyle/>
          <a:p>
            <a:pPr marL="0" indent="0" algn="just">
              <a:lnSpc>
                <a:spcPct val="90000"/>
              </a:lnSpc>
              <a:buNone/>
            </a:pPr>
            <a:r>
              <a:rPr lang="en-US" sz="2200" b="1" u="sng" dirty="0">
                <a:latin typeface="Times New Roman" panose="02020603050405020304" pitchFamily="18" charset="0"/>
                <a:cs typeface="Times New Roman" panose="02020603050405020304" pitchFamily="18" charset="0"/>
              </a:rPr>
              <a:t>Temperature of Tundra</a:t>
            </a:r>
          </a:p>
          <a:p>
            <a:pPr marL="0" indent="0" algn="just">
              <a:lnSpc>
                <a:spcPct val="90000"/>
              </a:lnSpc>
              <a:buNone/>
            </a:pPr>
            <a:r>
              <a:rPr lang="en-US" sz="2200" dirty="0">
                <a:latin typeface="Times New Roman" panose="02020603050405020304" pitchFamily="18" charset="0"/>
                <a:cs typeface="Times New Roman" panose="02020603050405020304" pitchFamily="18" charset="0"/>
              </a:rPr>
              <a:t>The winters are extremely cold with temperature below -34°C. The summers last only about two months and the temperatures are still very cold ranging from 3° to 12° C. Average summer temperatures range from 37° to 60°F (3° to 16°C).</a:t>
            </a:r>
          </a:p>
          <a:p>
            <a:pPr marL="0" indent="0" algn="just">
              <a:lnSpc>
                <a:spcPct val="90000"/>
              </a:lnSpc>
              <a:buNone/>
            </a:pPr>
            <a:r>
              <a:rPr lang="en-US" sz="2200" b="1" u="sng" dirty="0">
                <a:latin typeface="Times New Roman" panose="02020603050405020304" pitchFamily="18" charset="0"/>
                <a:cs typeface="Times New Roman" panose="02020603050405020304" pitchFamily="18" charset="0"/>
              </a:rPr>
              <a:t>Soil in Tundra</a:t>
            </a:r>
          </a:p>
          <a:p>
            <a:pPr algn="just">
              <a:lnSpc>
                <a:spcPct val="90000"/>
              </a:lnSpc>
            </a:pPr>
            <a:r>
              <a:rPr lang="en-US" sz="2200" b="1" dirty="0">
                <a:latin typeface="Times New Roman" panose="02020603050405020304" pitchFamily="18" charset="0"/>
                <a:cs typeface="Times New Roman" panose="02020603050405020304" pitchFamily="18" charset="0"/>
              </a:rPr>
              <a:t>Inactive layer ( permafrost)</a:t>
            </a:r>
          </a:p>
          <a:p>
            <a:pPr marL="0" indent="0" algn="just">
              <a:lnSpc>
                <a:spcPct val="90000"/>
              </a:lnSpc>
              <a:buNone/>
            </a:pPr>
            <a:r>
              <a:rPr lang="en-US" sz="2200" dirty="0">
                <a:latin typeface="Times New Roman" panose="02020603050405020304" pitchFamily="18" charset="0"/>
                <a:cs typeface="Times New Roman" panose="02020603050405020304" pitchFamily="18" charset="0"/>
              </a:rPr>
              <a:t>If the permafrost melts, it alter the temperature and topography of a region, which threaten the existence of many species living in the tundra.</a:t>
            </a:r>
          </a:p>
          <a:p>
            <a:pPr algn="just">
              <a:lnSpc>
                <a:spcPct val="90000"/>
              </a:lnSpc>
            </a:pPr>
            <a:r>
              <a:rPr lang="en-US" sz="2200" b="1" dirty="0">
                <a:latin typeface="Times New Roman" panose="02020603050405020304" pitchFamily="18" charset="0"/>
                <a:cs typeface="Times New Roman" panose="02020603050405020304" pitchFamily="18" charset="0"/>
              </a:rPr>
              <a:t>Active layer ( top of the permafrost)</a:t>
            </a:r>
          </a:p>
          <a:p>
            <a:pPr marL="0" indent="0" algn="just">
              <a:lnSpc>
                <a:spcPct val="90000"/>
              </a:lnSpc>
              <a:buNone/>
            </a:pPr>
            <a:r>
              <a:rPr lang="en-US" sz="2200" dirty="0">
                <a:latin typeface="Times New Roman" panose="02020603050405020304" pitchFamily="18" charset="0"/>
                <a:cs typeface="Times New Roman" panose="02020603050405020304" pitchFamily="18" charset="0"/>
              </a:rPr>
              <a:t>Thaws in the summer months which allow vegetation to grow and enables the chemical processes necessary for sustaining life to occur.</a:t>
            </a:r>
          </a:p>
          <a:p>
            <a:pPr marL="0" indent="0">
              <a:lnSpc>
                <a:spcPct val="90000"/>
              </a:lnSpc>
              <a:buNone/>
            </a:pPr>
            <a:endParaRPr lang="en-US" sz="2200" dirty="0">
              <a:latin typeface="Times New Roman" panose="02020603050405020304" pitchFamily="18" charset="0"/>
              <a:cs typeface="Times New Roman" panose="02020603050405020304" pitchFamily="18" charset="0"/>
            </a:endParaRPr>
          </a:p>
          <a:p>
            <a:pPr>
              <a:lnSpc>
                <a:spcPct val="90000"/>
              </a:lnSpc>
            </a:pPr>
            <a:endParaRPr lang="en-US" sz="1900" b="1" dirty="0">
              <a:latin typeface="Times New Roman" panose="02020603050405020304" pitchFamily="18" charset="0"/>
              <a:cs typeface="Times New Roman" panose="02020603050405020304" pitchFamily="18" charset="0"/>
            </a:endParaRPr>
          </a:p>
          <a:p>
            <a:pPr marL="0" indent="0">
              <a:lnSpc>
                <a:spcPct val="90000"/>
              </a:lnSpc>
              <a:buNone/>
            </a:pPr>
            <a:endParaRPr lang="en-US" sz="1900" dirty="0">
              <a:latin typeface="Arial Rounded MT Bold" pitchFamily="34" charset="0"/>
            </a:endParaRPr>
          </a:p>
        </p:txBody>
      </p:sp>
    </p:spTree>
    <p:extLst>
      <p:ext uri="{BB962C8B-B14F-4D97-AF65-F5344CB8AC3E}">
        <p14:creationId xmlns:p14="http://schemas.microsoft.com/office/powerpoint/2010/main" val="284647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2F687420-BEB4-45CD-8226-339BE553B8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D08163-5EB8-48BA-B303-156195E3CF0D}"/>
              </a:ext>
            </a:extLst>
          </p:cNvPr>
          <p:cNvSpPr>
            <a:spLocks noGrp="1"/>
          </p:cNvSpPr>
          <p:nvPr>
            <p:ph type="title"/>
          </p:nvPr>
        </p:nvSpPr>
        <p:spPr>
          <a:xfrm>
            <a:off x="483798" y="525982"/>
            <a:ext cx="3212237" cy="1200361"/>
          </a:xfrm>
        </p:spPr>
        <p:txBody>
          <a:bodyPr anchor="b">
            <a:normAutofit/>
          </a:bodyPr>
          <a:lstStyle/>
          <a:p>
            <a:r>
              <a:rPr lang="en-US" sz="3100" b="1">
                <a:latin typeface="Times New Roman" panose="02020603050405020304" pitchFamily="18" charset="0"/>
                <a:cs typeface="Times New Roman" panose="02020603050405020304" pitchFamily="18" charset="0"/>
              </a:rPr>
              <a:t>Rainfall</a:t>
            </a:r>
          </a:p>
        </p:txBody>
      </p:sp>
      <p:sp>
        <p:nvSpPr>
          <p:cNvPr id="26" name="Rectangle 25">
            <a:extLst>
              <a:ext uri="{FF2B5EF4-FFF2-40B4-BE49-F238E27FC236}">
                <a16:creationId xmlns:a16="http://schemas.microsoft.com/office/drawing/2014/main" xmlns=""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5EAB0C2-649B-4488-9D9C-380FDD38C8A7}"/>
              </a:ext>
            </a:extLst>
          </p:cNvPr>
          <p:cNvSpPr>
            <a:spLocks noGrp="1"/>
          </p:cNvSpPr>
          <p:nvPr>
            <p:ph idx="1"/>
          </p:nvPr>
        </p:nvSpPr>
        <p:spPr>
          <a:xfrm>
            <a:off x="483799" y="2031101"/>
            <a:ext cx="3212238" cy="3511943"/>
          </a:xfrm>
        </p:spPr>
        <p:txBody>
          <a:bodyPr anchor="ctr">
            <a:normAutofit/>
          </a:bodyPr>
          <a:lstStyle/>
          <a:p>
            <a:pPr algn="just"/>
            <a:r>
              <a:rPr lang="en-US" sz="2400" dirty="0">
                <a:latin typeface="Times New Roman" panose="02020603050405020304" pitchFamily="18" charset="0"/>
                <a:cs typeface="Times New Roman" panose="02020603050405020304" pitchFamily="18" charset="0"/>
              </a:rPr>
              <a:t>The Tundra receive approximately</a:t>
            </a:r>
            <a:r>
              <a:rPr lang="en-US" sz="2400" b="1" dirty="0">
                <a:latin typeface="Times New Roman" panose="02020603050405020304" pitchFamily="18" charset="0"/>
                <a:cs typeface="Times New Roman" panose="02020603050405020304" pitchFamily="18" charset="0"/>
              </a:rPr>
              <a:t> 6-10 inches</a:t>
            </a:r>
            <a:r>
              <a:rPr lang="en-US" sz="2400" dirty="0">
                <a:latin typeface="Times New Roman" panose="02020603050405020304" pitchFamily="18" charset="0"/>
                <a:cs typeface="Times New Roman" panose="02020603050405020304" pitchFamily="18" charset="0"/>
              </a:rPr>
              <a:t> precipitation per year. It is one of the lowest rainfall in the ecosystems.</a:t>
            </a:r>
          </a:p>
          <a:p>
            <a:endParaRPr lang="en-US" sz="16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map&#10;&#10;Description automatically generated">
            <a:extLst>
              <a:ext uri="{FF2B5EF4-FFF2-40B4-BE49-F238E27FC236}">
                <a16:creationId xmlns:a16="http://schemas.microsoft.com/office/drawing/2014/main" xmlns="" id="{D3A24A34-EDFA-4786-9591-BB5A602FE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758" y="892136"/>
            <a:ext cx="4242843" cy="4867954"/>
          </a:xfrm>
          <a:prstGeom prst="rect">
            <a:avLst/>
          </a:prstGeom>
        </p:spPr>
      </p:pic>
    </p:spTree>
    <p:extLst>
      <p:ext uri="{BB962C8B-B14F-4D97-AF65-F5344CB8AC3E}">
        <p14:creationId xmlns:p14="http://schemas.microsoft.com/office/powerpoint/2010/main" val="427992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EFC920F-B85A-4068-BD93-41064EDE9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1C559108-BBAE-426C-8564-051D2BA6DD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487837" y="2732147"/>
            <a:ext cx="5860051" cy="395784"/>
            <a:chOff x="6081624" y="1998368"/>
            <a:chExt cx="5613457" cy="782175"/>
          </a:xfrm>
          <a:solidFill>
            <a:schemeClr val="accent4"/>
          </a:solidFill>
        </p:grpSpPr>
        <p:sp>
          <p:nvSpPr>
            <p:cNvPr id="13" name="Rectangle 12">
              <a:extLst>
                <a:ext uri="{FF2B5EF4-FFF2-40B4-BE49-F238E27FC236}">
                  <a16:creationId xmlns:a16="http://schemas.microsoft.com/office/drawing/2014/main" xmlns="" id="{42BC35EE-6650-42D2-AEFB-4B7CD1AFC9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952C743-9049-4DFB-878B-2AB07B6E4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CAB3DB-AC94-4FB7-9D06-314F8376C613}"/>
              </a:ext>
            </a:extLst>
          </p:cNvPr>
          <p:cNvSpPr>
            <a:spLocks noGrp="1"/>
          </p:cNvSpPr>
          <p:nvPr>
            <p:ph type="title"/>
          </p:nvPr>
        </p:nvSpPr>
        <p:spPr>
          <a:xfrm>
            <a:off x="824568" y="1238081"/>
            <a:ext cx="3532009" cy="962953"/>
          </a:xfrm>
        </p:spPr>
        <p:txBody>
          <a:bodyPr anchor="b">
            <a:normAutofit/>
          </a:bodyPr>
          <a:lstStyle/>
          <a:p>
            <a:r>
              <a:rPr lang="en-US" sz="3300" b="1" dirty="0">
                <a:latin typeface="Times New Roman" panose="02020603050405020304" pitchFamily="18" charset="0"/>
                <a:cs typeface="Times New Roman" panose="02020603050405020304" pitchFamily="18" charset="0"/>
              </a:rPr>
              <a:t>Fire in Tundra</a:t>
            </a:r>
          </a:p>
        </p:txBody>
      </p:sp>
      <p:sp>
        <p:nvSpPr>
          <p:cNvPr id="18" name="Rectangle 17">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4913" y="2372170"/>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3448AAC-B94B-4955-A07B-0B79DF955410}"/>
              </a:ext>
            </a:extLst>
          </p:cNvPr>
          <p:cNvSpPr>
            <a:spLocks noGrp="1"/>
          </p:cNvSpPr>
          <p:nvPr>
            <p:ph idx="1"/>
          </p:nvPr>
        </p:nvSpPr>
        <p:spPr>
          <a:xfrm>
            <a:off x="825552" y="2508105"/>
            <a:ext cx="3532008" cy="3632493"/>
          </a:xfrm>
        </p:spPr>
        <p:txBody>
          <a:bodyPr anchor="ctr">
            <a:normAutofit/>
          </a:bodyPr>
          <a:lstStyle/>
          <a:p>
            <a:pPr algn="just"/>
            <a:r>
              <a:rPr lang="en-US" sz="2000" b="1" dirty="0">
                <a:latin typeface="Times New Roman" panose="02020603050405020304" pitchFamily="18" charset="0"/>
                <a:cs typeface="Times New Roman" panose="02020603050405020304" pitchFamily="18" charset="0"/>
              </a:rPr>
              <a:t>Tundra fires</a:t>
            </a:r>
            <a:r>
              <a:rPr lang="en-US" sz="2000" dirty="0">
                <a:latin typeface="Times New Roman" panose="02020603050405020304" pitchFamily="18" charset="0"/>
                <a:cs typeface="Times New Roman" panose="02020603050405020304" pitchFamily="18" charset="0"/>
              </a:rPr>
              <a:t> have become more common over the past two decades as average temperatures in the Arctic have risen and sea ice has receded. </a:t>
            </a:r>
          </a:p>
          <a:p>
            <a:pPr algn="just"/>
            <a:r>
              <a:rPr lang="en-US" sz="2000" dirty="0">
                <a:latin typeface="Times New Roman" panose="02020603050405020304" pitchFamily="18" charset="0"/>
                <a:cs typeface="Times New Roman" panose="02020603050405020304" pitchFamily="18" charset="0"/>
              </a:rPr>
              <a:t>Warmer temperatures may allow more vegetation to grow — which, in turn, makes it more of a </a:t>
            </a:r>
            <a:r>
              <a:rPr lang="en-US" sz="2000" b="1" dirty="0">
                <a:latin typeface="Times New Roman" panose="02020603050405020304" pitchFamily="18" charset="0"/>
                <a:cs typeface="Times New Roman" panose="02020603050405020304" pitchFamily="18" charset="0"/>
              </a:rPr>
              <a:t>fire</a:t>
            </a:r>
            <a:r>
              <a:rPr lang="en-US" sz="2000" dirty="0">
                <a:latin typeface="Times New Roman" panose="02020603050405020304" pitchFamily="18" charset="0"/>
                <a:cs typeface="Times New Roman" panose="02020603050405020304" pitchFamily="18" charset="0"/>
              </a:rPr>
              <a:t> risk when lightning strikes.</a:t>
            </a:r>
          </a:p>
          <a:p>
            <a:endParaRPr lang="en-US" sz="1700" dirty="0"/>
          </a:p>
        </p:txBody>
      </p:sp>
      <p:pic>
        <p:nvPicPr>
          <p:cNvPr id="5" name="Picture 4" descr="A view of a mountain&#10;&#10;Description automatically generated">
            <a:extLst>
              <a:ext uri="{FF2B5EF4-FFF2-40B4-BE49-F238E27FC236}">
                <a16:creationId xmlns:a16="http://schemas.microsoft.com/office/drawing/2014/main" xmlns="" id="{117BCD59-D166-45EC-9203-C0A3A5FC7FE5}"/>
              </a:ext>
            </a:extLst>
          </p:cNvPr>
          <p:cNvPicPr>
            <a:picLocks noChangeAspect="1"/>
          </p:cNvPicPr>
          <p:nvPr/>
        </p:nvPicPr>
        <p:blipFill rotWithShape="1">
          <a:blip r:embed="rId2">
            <a:extLst>
              <a:ext uri="{28A0092B-C50C-407E-A947-70E740481C1C}">
                <a14:useLocalDpi xmlns:a14="http://schemas.microsoft.com/office/drawing/2010/main" val="0"/>
              </a:ext>
            </a:extLst>
          </a:blip>
          <a:srcRect l="16978" r="24916" b="-1"/>
          <a:stretch/>
        </p:blipFill>
        <p:spPr>
          <a:xfrm>
            <a:off x="4903774" y="1383738"/>
            <a:ext cx="3696824" cy="4756870"/>
          </a:xfrm>
          <a:prstGeom prst="rect">
            <a:avLst/>
          </a:prstGeom>
        </p:spPr>
      </p:pic>
    </p:spTree>
    <p:extLst>
      <p:ext uri="{BB962C8B-B14F-4D97-AF65-F5344CB8AC3E}">
        <p14:creationId xmlns:p14="http://schemas.microsoft.com/office/powerpoint/2010/main" val="968741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xmlns="" id="{5245464E-5C05-46AD-BB62-5D179A0997EE}"/>
              </a:ext>
            </a:extLst>
          </p:cNvPr>
          <p:cNvSpPr>
            <a:spLocks noGrp="1"/>
          </p:cNvSpPr>
          <p:nvPr>
            <p:ph type="title"/>
          </p:nvPr>
        </p:nvSpPr>
        <p:spPr>
          <a:xfrm>
            <a:off x="628650" y="365125"/>
            <a:ext cx="4040626" cy="1325563"/>
          </a:xfrm>
        </p:spPr>
        <p:txBody>
          <a:bodyPr>
            <a:normAutofit/>
          </a:bodyPr>
          <a:lstStyle/>
          <a:p>
            <a:r>
              <a:rPr lang="en-US" b="1" dirty="0">
                <a:latin typeface="Times New Roman" panose="02020603050405020304" pitchFamily="18" charset="0"/>
                <a:cs typeface="Times New Roman" panose="02020603050405020304" pitchFamily="18" charset="0"/>
              </a:rPr>
              <a:t>Tundra Climate</a:t>
            </a:r>
          </a:p>
        </p:txBody>
      </p:sp>
      <p:sp>
        <p:nvSpPr>
          <p:cNvPr id="3" name="Content Placeholder 2">
            <a:extLst>
              <a:ext uri="{FF2B5EF4-FFF2-40B4-BE49-F238E27FC236}">
                <a16:creationId xmlns:a16="http://schemas.microsoft.com/office/drawing/2014/main" xmlns="" id="{B2E4548B-EF6D-476E-B460-61E10E93E7F9}"/>
              </a:ext>
            </a:extLst>
          </p:cNvPr>
          <p:cNvSpPr>
            <a:spLocks noGrp="1"/>
          </p:cNvSpPr>
          <p:nvPr>
            <p:ph idx="1"/>
          </p:nvPr>
        </p:nvSpPr>
        <p:spPr>
          <a:xfrm>
            <a:off x="628650" y="1825625"/>
            <a:ext cx="4040626" cy="4351338"/>
          </a:xfrm>
        </p:spPr>
        <p:txBody>
          <a:bodyPr>
            <a:normAutofit/>
          </a:bodyPr>
          <a:lstStyle/>
          <a:p>
            <a:pPr algn="just">
              <a:lnSpc>
                <a:spcPct val="90000"/>
              </a:lnSpc>
            </a:pPr>
            <a:r>
              <a:rPr lang="en-US" sz="2000" dirty="0">
                <a:latin typeface="Times New Roman" panose="02020603050405020304" pitchFamily="18" charset="0"/>
                <a:cs typeface="Times New Roman" panose="02020603050405020304" pitchFamily="18" charset="0"/>
              </a:rPr>
              <a:t>The Tundra climate is a transitional climate between the Subarctic and Ice cap climates. It is a region of rolling to nearly level terrain almost entirely devoid of trees. Polar climates like the tundra are characterized by very cold temperatures and generally dry conditions. Temperatures never rise above 10</a:t>
            </a:r>
            <a:r>
              <a:rPr lang="en-US" sz="2000" baseline="300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 C (50</a:t>
            </a:r>
            <a:r>
              <a:rPr lang="en-US" sz="2000" baseline="300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F) during the summer. The tundra located near the Arctic and Antarctic Circle, experiences times when the Sun never rises above the horizon.</a:t>
            </a:r>
          </a:p>
          <a:p>
            <a:pPr>
              <a:lnSpc>
                <a:spcPct val="90000"/>
              </a:lnSpc>
            </a:pPr>
            <a:endParaRPr lang="en-US" sz="2000" dirty="0">
              <a:latin typeface="Times New Roman" panose="02020603050405020304" pitchFamily="18" charset="0"/>
              <a:cs typeface="Times New Roman" panose="02020603050405020304" pitchFamily="18" charset="0"/>
            </a:endParaRPr>
          </a:p>
        </p:txBody>
      </p:sp>
      <p:pic>
        <p:nvPicPr>
          <p:cNvPr id="5" name="Picture 4" descr="A beach covered in snow&#10;&#10;Description automatically generated">
            <a:extLst>
              <a:ext uri="{FF2B5EF4-FFF2-40B4-BE49-F238E27FC236}">
                <a16:creationId xmlns:a16="http://schemas.microsoft.com/office/drawing/2014/main" xmlns="" id="{F9F1F742-7EF5-469C-8234-2320DF42EA15}"/>
              </a:ext>
            </a:extLst>
          </p:cNvPr>
          <p:cNvPicPr>
            <a:picLocks noChangeAspect="1"/>
          </p:cNvPicPr>
          <p:nvPr/>
        </p:nvPicPr>
        <p:blipFill rotWithShape="1">
          <a:blip r:embed="rId2">
            <a:extLst>
              <a:ext uri="{28A0092B-C50C-407E-A947-70E740481C1C}">
                <a14:useLocalDpi xmlns:a14="http://schemas.microsoft.com/office/drawing/2010/main" val="0"/>
              </a:ext>
            </a:extLst>
          </a:blip>
          <a:srcRect l="5992" r="44248" b="1"/>
          <a:stretch/>
        </p:blipFill>
        <p:spPr>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11">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2588" y="1656147"/>
            <a:ext cx="409575"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1054"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47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1920397"/>
              </p:ext>
            </p:extLst>
          </p:nvPr>
        </p:nvGraphicFramePr>
        <p:xfrm>
          <a:off x="838200" y="914400"/>
          <a:ext cx="7239000" cy="5799065"/>
        </p:xfrm>
        <a:graphic>
          <a:graphicData uri="http://schemas.openxmlformats.org/drawingml/2006/table">
            <a:tbl>
              <a:tblPr firstRow="1" firstCol="1" bandRow="1">
                <a:tableStyleId>{5C22544A-7EE6-4342-B048-85BDC9FD1C3A}</a:tableStyleId>
              </a:tblPr>
              <a:tblGrid>
                <a:gridCol w="507237">
                  <a:extLst>
                    <a:ext uri="{9D8B030D-6E8A-4147-A177-3AD203B41FA5}">
                      <a16:colId xmlns:a16="http://schemas.microsoft.com/office/drawing/2014/main" xmlns="" val="20000"/>
                    </a:ext>
                  </a:extLst>
                </a:gridCol>
                <a:gridCol w="2713720">
                  <a:extLst>
                    <a:ext uri="{9D8B030D-6E8A-4147-A177-3AD203B41FA5}">
                      <a16:colId xmlns:a16="http://schemas.microsoft.com/office/drawing/2014/main" xmlns="" val="20001"/>
                    </a:ext>
                  </a:extLst>
                </a:gridCol>
                <a:gridCol w="4018043">
                  <a:extLst>
                    <a:ext uri="{9D8B030D-6E8A-4147-A177-3AD203B41FA5}">
                      <a16:colId xmlns:a16="http://schemas.microsoft.com/office/drawing/2014/main" xmlns="" val="20002"/>
                    </a:ext>
                  </a:extLst>
                </a:gridCol>
              </a:tblGrid>
              <a:tr h="367801">
                <a:tc>
                  <a:txBody>
                    <a:bodyPr/>
                    <a:lstStyle/>
                    <a:p>
                      <a:pPr marL="0" marR="0">
                        <a:lnSpc>
                          <a:spcPct val="115000"/>
                        </a:lnSpc>
                        <a:spcBef>
                          <a:spcPts val="0"/>
                        </a:spcBef>
                        <a:spcAft>
                          <a:spcPts val="0"/>
                        </a:spcAft>
                      </a:pPr>
                      <a:r>
                        <a:rPr lang="en-US" sz="2000" dirty="0" err="1">
                          <a:effectLst/>
                        </a:rPr>
                        <a:t>Sr</a:t>
                      </a: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Name of flora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Images </a:t>
                      </a:r>
                      <a:endParaRPr lang="en-US"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224705">
                <a:tc>
                  <a:txBody>
                    <a:bodyPr/>
                    <a:lstStyle/>
                    <a:p>
                      <a:pPr marL="0" marR="0">
                        <a:lnSpc>
                          <a:spcPct val="115000"/>
                        </a:lnSpc>
                        <a:spcBef>
                          <a:spcPts val="0"/>
                        </a:spcBef>
                        <a:spcAft>
                          <a:spcPts val="0"/>
                        </a:spcAft>
                      </a:pPr>
                      <a:r>
                        <a:rPr lang="en-US" sz="2200" dirty="0">
                          <a:effectLst/>
                        </a:rPr>
                        <a:t>1.</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Bearberry </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353630">
                <a:tc>
                  <a:txBody>
                    <a:bodyPr/>
                    <a:lstStyle/>
                    <a:p>
                      <a:pPr marL="0" marR="0">
                        <a:lnSpc>
                          <a:spcPct val="115000"/>
                        </a:lnSpc>
                        <a:spcBef>
                          <a:spcPts val="0"/>
                        </a:spcBef>
                        <a:spcAft>
                          <a:spcPts val="0"/>
                        </a:spcAft>
                      </a:pPr>
                      <a:r>
                        <a:rPr lang="en-US" sz="2200" dirty="0">
                          <a:effectLst/>
                        </a:rPr>
                        <a:t>2.</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Labrador tea</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244864">
                <a:tc>
                  <a:txBody>
                    <a:bodyPr/>
                    <a:lstStyle/>
                    <a:p>
                      <a:pPr marL="0" marR="0">
                        <a:lnSpc>
                          <a:spcPct val="115000"/>
                        </a:lnSpc>
                        <a:spcBef>
                          <a:spcPts val="0"/>
                        </a:spcBef>
                        <a:spcAft>
                          <a:spcPts val="0"/>
                        </a:spcAft>
                      </a:pPr>
                      <a:r>
                        <a:rPr lang="en-US" sz="2200" dirty="0">
                          <a:effectLst/>
                        </a:rPr>
                        <a:t>3.</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Diamond leaf</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1295400">
                <a:tc>
                  <a:txBody>
                    <a:bodyPr/>
                    <a:lstStyle/>
                    <a:p>
                      <a:pPr marL="0" marR="0">
                        <a:lnSpc>
                          <a:spcPct val="115000"/>
                        </a:lnSpc>
                        <a:spcBef>
                          <a:spcPts val="0"/>
                        </a:spcBef>
                        <a:spcAft>
                          <a:spcPts val="0"/>
                        </a:spcAft>
                      </a:pPr>
                      <a:r>
                        <a:rPr lang="en-US" sz="2200" dirty="0">
                          <a:effectLst/>
                        </a:rPr>
                        <a:t>4.</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Arctic moss</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pic>
        <p:nvPicPr>
          <p:cNvPr id="2052" name="Picture 1" descr="Description: C:\Users\maryam azha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323" y="1752624"/>
            <a:ext cx="3157538" cy="9683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Description: C:\Users\maryam azhar\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47" y="2917800"/>
            <a:ext cx="3157538" cy="11207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descr="Description: C:\Users\maryam azhar\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46" y="4235449"/>
            <a:ext cx="3157537" cy="93828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descr="Description: C:\Users\maryam azhar\Desktop\download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5" y="5530851"/>
            <a:ext cx="3143248" cy="11826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381000" y="347991"/>
            <a:ext cx="6095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List of Flora present in Tundra region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126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526</Words>
  <Application>Microsoft Office PowerPoint</Application>
  <PresentationFormat>On-screen Show (4:3)</PresentationFormat>
  <Paragraphs>103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Times New Roman</vt:lpstr>
      <vt:lpstr>Office Theme</vt:lpstr>
      <vt:lpstr>Tundra  Biome</vt:lpstr>
      <vt:lpstr>Introduction</vt:lpstr>
      <vt:lpstr>Types of Tundra</vt:lpstr>
      <vt:lpstr>Location</vt:lpstr>
      <vt:lpstr>Limiting Factors</vt:lpstr>
      <vt:lpstr>Rainfall</vt:lpstr>
      <vt:lpstr>Fire in Tundra</vt:lpstr>
      <vt:lpstr>Tundra Climate</vt:lpstr>
      <vt:lpstr>PowerPoint Presentation</vt:lpstr>
      <vt:lpstr>PowerPoint Presentation</vt:lpstr>
      <vt:lpstr>PowerPoint Presentation</vt:lpstr>
      <vt:lpstr>PowerPoint Presentation</vt:lpstr>
      <vt:lpstr>PowerPoint Presentation</vt:lpstr>
      <vt:lpstr>Human Impacts </vt:lpstr>
      <vt:lpstr>Conclusion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Tundra  Biome</dc:title>
  <dc:creator>Wardah Khan</dc:creator>
  <cp:lastModifiedBy>Tahir</cp:lastModifiedBy>
  <cp:revision>3</cp:revision>
  <dcterms:created xsi:type="dcterms:W3CDTF">2020-03-18T17:19:23Z</dcterms:created>
  <dcterms:modified xsi:type="dcterms:W3CDTF">2020-03-19T17:35:07Z</dcterms:modified>
</cp:coreProperties>
</file>